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9" r:id="rId4"/>
    <p:sldId id="258" r:id="rId5"/>
    <p:sldId id="260" r:id="rId6"/>
    <p:sldId id="270" r:id="rId7"/>
    <p:sldId id="271" r:id="rId8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Playfair Display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C2408E-C453-47F4-A94E-7B2BE4934902}">
  <a:tblStyle styleId="{D6C2408E-C453-47F4-A94E-7B2BE493490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80F9EE3-3AF4-4CA1-698C-115DE074F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F4BB78FD-D325-5CE7-79D9-D96DF113BD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17EAD0CD-47A2-796C-FC37-D51DB098A8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11BB76AB-5D85-2FE9-2D15-AD7147DD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0450519-A5BC-756F-947A-2C22F03C9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E489F89-7668-670D-D2F9-306994264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0EFA839-D172-3E99-1F29-516FE52C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0DF096B3-8DA6-A45E-9308-D499F96D92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B476CC66-3AA4-91EE-65D3-1B570E4AA5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>
                <a:alpha val="0"/>
              </a:schemeClr>
            </a:gs>
            <a:gs pos="0">
              <a:srgbClr val="FFFFCC">
                <a:alpha val="70000"/>
              </a:srgb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/>
        </p:nvSpPr>
        <p:spPr>
          <a:xfrm>
            <a:off x="371475" y="2438627"/>
            <a:ext cx="1160145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Ghid</a:t>
            </a:r>
            <a:r>
              <a:rPr lang="en-US" sz="3600" b="1" i="0" u="none" strike="noStrike" cap="none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b="1" i="0" u="none" strike="noStrike" cap="none" dirty="0" err="1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pentru</a:t>
            </a:r>
            <a:r>
              <a:rPr lang="en-US" sz="3600" b="1" i="0" u="none" strike="noStrike" cap="none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b="1" i="0" u="none" strike="noStrike" cap="none" dirty="0" err="1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Realizarea</a:t>
            </a:r>
            <a:r>
              <a:rPr lang="en-US" sz="3600" b="1" i="0" u="none" strike="noStrike" cap="none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3600" b="1" i="0" u="none" strike="noStrike" cap="none" dirty="0" err="1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Prezentărilor</a:t>
            </a:r>
            <a:r>
              <a:rPr lang="en-US" sz="3600" b="1" i="0" u="none" strike="noStrike" cap="none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SCSS</a:t>
            </a:r>
            <a:endParaRPr sz="1050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3188791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Exemplu</a:t>
            </a:r>
            <a:r>
              <a:rPr lang="en-US" sz="1800" b="0" i="1" u="none" strike="noStrike" cap="none" dirty="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0" i="1" u="none" strike="noStrike" cap="none" dirty="0" err="1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prezentare</a:t>
            </a:r>
            <a:endParaRPr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E211A74-EEFE-D2C1-7C91-D87BCB1C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11" y="134139"/>
            <a:ext cx="1248253" cy="12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circle with a building and text&#10;&#10;AI-generated content may be incorrect.">
            <a:extLst>
              <a:ext uri="{FF2B5EF4-FFF2-40B4-BE49-F238E27FC236}">
                <a16:creationId xmlns:a16="http://schemas.microsoft.com/office/drawing/2014/main" id="{48F11A1D-A1A4-F339-6100-0ECF02ADF28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7" y="134139"/>
            <a:ext cx="1244726" cy="124711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AC7DD-9FD6-4CD5-E086-0A67B0844974}"/>
              </a:ext>
            </a:extLst>
          </p:cNvPr>
          <p:cNvSpPr txBox="1"/>
          <p:nvPr/>
        </p:nvSpPr>
        <p:spPr>
          <a:xfrm>
            <a:off x="1601309" y="4164818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>
                <a:latin typeface="Open Sans"/>
                <a:ea typeface="Open Sans"/>
                <a:cs typeface="Open Sans"/>
              </a:rPr>
              <a:t>Student(ți):</a:t>
            </a:r>
          </a:p>
          <a:p>
            <a:pPr algn="ctr"/>
            <a:r>
              <a:rPr lang="ro-RO" b="1" dirty="0">
                <a:latin typeface="Open Sans"/>
                <a:ea typeface="Open Sans"/>
                <a:cs typeface="Open Sans"/>
              </a:rPr>
              <a:t>Prenume NUME</a:t>
            </a:r>
            <a:endParaRPr lang="en-US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70512-2610-E802-0E40-EFD91748AA15}"/>
              </a:ext>
            </a:extLst>
          </p:cNvPr>
          <p:cNvSpPr txBox="1"/>
          <p:nvPr/>
        </p:nvSpPr>
        <p:spPr>
          <a:xfrm>
            <a:off x="7135061" y="4770948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>
                <a:latin typeface="Open Sans"/>
                <a:ea typeface="Open Sans"/>
                <a:cs typeface="Open Sans"/>
              </a:rPr>
              <a:t>Conducător(i) Științific(i):</a:t>
            </a:r>
          </a:p>
          <a:p>
            <a:pPr algn="ctr"/>
            <a:r>
              <a:rPr lang="ro-RO" b="1" dirty="0">
                <a:latin typeface="Open Sans"/>
                <a:ea typeface="Open Sans"/>
                <a:cs typeface="Open Sans"/>
              </a:rPr>
              <a:t>Prof./Conf./Ș.l./As. </a:t>
            </a:r>
            <a:r>
              <a:rPr lang="ro-RO" b="1" dirty="0" err="1">
                <a:latin typeface="Open Sans"/>
                <a:ea typeface="Open Sans"/>
                <a:cs typeface="Open Sans"/>
              </a:rPr>
              <a:t>dr.ing</a:t>
            </a:r>
            <a:r>
              <a:rPr lang="ro-RO" b="1" dirty="0">
                <a:latin typeface="Open Sans"/>
                <a:ea typeface="Open Sans"/>
                <a:cs typeface="Open Sans"/>
              </a:rPr>
              <a:t>. Prenume NUME</a:t>
            </a:r>
            <a:endParaRPr lang="en-US" b="1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CF7D1-63CD-691A-AF09-670DDD957BCC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40C6F-C05C-44AD-3B5E-5D53AFDE02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3200" y="190304"/>
            <a:ext cx="1533525" cy="13731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BB4A55-A5C2-5677-AA05-456D2D7FDCB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63125" y="6302571"/>
            <a:ext cx="2133600" cy="365125"/>
          </a:xfrm>
        </p:spPr>
        <p:txBody>
          <a:bodyPr/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295275" y="571500"/>
            <a:ext cx="116014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o-RO" sz="2800" b="1" dirty="0">
                <a:solidFill>
                  <a:srgbClr val="0B2447"/>
                </a:solidFill>
                <a:latin typeface="Playfair Display"/>
                <a:sym typeface="Playfair Display"/>
              </a:rPr>
              <a:t>Titlu </a:t>
            </a:r>
            <a:r>
              <a:rPr lang="en-US" sz="2800" b="1" dirty="0">
                <a:solidFill>
                  <a:srgbClr val="0B2447"/>
                </a:solidFill>
                <a:latin typeface="Playfair Display"/>
                <a:sym typeface="Playfair Display"/>
              </a:rPr>
              <a:t>Capitol</a:t>
            </a:r>
            <a:endParaRPr sz="2800" b="1" dirty="0">
              <a:solidFill>
                <a:srgbClr val="0B2447"/>
              </a:solidFill>
              <a:latin typeface="Playfair Display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619750" y="1466850"/>
            <a:ext cx="952500" cy="57150"/>
          </a:xfrm>
          <a:prstGeom prst="rect">
            <a:avLst/>
          </a:prstGeom>
          <a:solidFill>
            <a:srgbClr val="CFB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702312" y="2174976"/>
            <a:ext cx="5930983" cy="354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 79">
            <a:extLst>
              <a:ext uri="{FF2B5EF4-FFF2-40B4-BE49-F238E27FC236}">
                <a16:creationId xmlns:a16="http://schemas.microsoft.com/office/drawing/2014/main" id="{94418762-8788-6923-CB6C-F3C771746B43}"/>
              </a:ext>
            </a:extLst>
          </p:cNvPr>
          <p:cNvGrpSpPr>
            <a:grpSpLocks/>
          </p:cNvGrpSpPr>
          <p:nvPr/>
        </p:nvGrpSpPr>
        <p:grpSpPr bwMode="auto">
          <a:xfrm>
            <a:off x="7344377" y="2298973"/>
            <a:ext cx="4002776" cy="3297593"/>
            <a:chOff x="1141413" y="1071563"/>
            <a:chExt cx="6831012" cy="5503862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4C75219-9479-199A-F5C8-FBD15B72E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13" y="1071563"/>
              <a:ext cx="6831012" cy="550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794A43C-BEF2-7802-6E65-18CC2A147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50" y="2120900"/>
              <a:ext cx="273050" cy="508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031E7EE4-B612-0EEA-928F-FD885D8C6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0900" y="2787650"/>
              <a:ext cx="361950" cy="635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82E32388-154A-5C74-D6E8-0DC1AF4B4D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28950" y="2762250"/>
              <a:ext cx="342900" cy="254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DA73FFE7-280D-49B2-A6F7-41C95F218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3700" y="2774950"/>
              <a:ext cx="444500" cy="10858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414CC213-F898-FE3C-71EC-5DCFC9722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700" y="3867150"/>
              <a:ext cx="952500" cy="3619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ABF7E76-A666-C6F9-B3F2-46642D1A5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3879850"/>
              <a:ext cx="279400" cy="65087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3DA1C795-CEF1-B31F-B2E6-BD054E61F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2250" y="4521200"/>
              <a:ext cx="438150" cy="9239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A82AFCB2-8467-201E-EE2B-78A97F0A5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4229100"/>
              <a:ext cx="349250" cy="5905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A622C64B-A65F-1DC2-DC50-4F02F31ED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95750" y="4832350"/>
              <a:ext cx="157163" cy="5651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CBD77DED-C409-8829-7E8D-D8C9C992BE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0663" y="5403850"/>
              <a:ext cx="1328737" cy="381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026FE867-F2D6-E752-353B-8FE4D5C4A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6563" y="4597400"/>
              <a:ext cx="1081087" cy="2286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7D812ABB-FCC3-6F20-CB8C-E0EBB3ED2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3300" y="4603750"/>
              <a:ext cx="519113" cy="6159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632320A3-2590-515C-ACC5-B7EE21C81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2250" y="5448300"/>
              <a:ext cx="336550" cy="7302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B4FC556-551C-0399-B1DA-91C8F0B03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0900" y="5213350"/>
              <a:ext cx="165100" cy="3619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E5DEA30D-41A1-32CE-742D-9EB2E354FA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4552950"/>
              <a:ext cx="647700" cy="571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E52B33F0-4089-4CA0-0914-14BB362A0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450" y="2190750"/>
              <a:ext cx="19050" cy="3429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01E0DFE7-9E13-F63C-9785-AF968F65F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3238" y="3448050"/>
              <a:ext cx="254000" cy="317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9693E431-1C76-846D-37A7-48F4F75B2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7788" y="3498850"/>
              <a:ext cx="679450" cy="730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A46B353B-1F00-7278-393D-B6F670AE1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6288" y="3409950"/>
              <a:ext cx="704850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33CEEE9D-1A0E-50DA-2F29-62C2CB90C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8588" y="2813050"/>
              <a:ext cx="292100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93B9D976-CFC4-F77C-730F-E1D94BC78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8150" y="2825750"/>
              <a:ext cx="552450" cy="3873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300E6B14-902D-4214-9203-51AB9ABE5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6950" y="3213100"/>
              <a:ext cx="501650" cy="62865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8" name="Google Shape;177;p19">
            <a:extLst>
              <a:ext uri="{FF2B5EF4-FFF2-40B4-BE49-F238E27FC236}">
                <a16:creationId xmlns:a16="http://schemas.microsoft.com/office/drawing/2014/main" id="{7C5217F4-1495-492E-79A9-56CAFC208C02}"/>
              </a:ext>
            </a:extLst>
          </p:cNvPr>
          <p:cNvSpPr txBox="1"/>
          <p:nvPr/>
        </p:nvSpPr>
        <p:spPr>
          <a:xfrm>
            <a:off x="7358743" y="5599051"/>
            <a:ext cx="40388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ro-RO" sz="1500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Dezvoltarea super-rețelei europene</a:t>
            </a:r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AC0F61-41F1-9D97-B259-F5BC02C6E239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97702DA-E26B-1952-3D2A-1C1D11E2199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63125" y="6387409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A4485D7-FED3-3AE2-2D2A-D872CE7E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44" y="164525"/>
            <a:ext cx="595748" cy="5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BF71A98-4529-9F6C-754D-08E76BFD08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7592" y="119513"/>
            <a:ext cx="731898" cy="655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457A2C7-3F79-46A5-DA90-7C431ADFD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706AD666-3E9F-E795-4553-DB274B2E6A31}"/>
              </a:ext>
            </a:extLst>
          </p:cNvPr>
          <p:cNvSpPr txBox="1"/>
          <p:nvPr/>
        </p:nvSpPr>
        <p:spPr>
          <a:xfrm>
            <a:off x="295275" y="571500"/>
            <a:ext cx="116014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o-RO" sz="2800" b="1" dirty="0">
                <a:solidFill>
                  <a:srgbClr val="0B2447"/>
                </a:solidFill>
                <a:latin typeface="Playfair Display"/>
                <a:sym typeface="Playfair Display"/>
              </a:rPr>
              <a:t>Titlu </a:t>
            </a:r>
            <a:r>
              <a:rPr lang="en-US" sz="2800" b="1" dirty="0">
                <a:solidFill>
                  <a:srgbClr val="0B2447"/>
                </a:solidFill>
                <a:latin typeface="Playfair Display"/>
                <a:sym typeface="Playfair Display"/>
              </a:rPr>
              <a:t>Capitol</a:t>
            </a:r>
            <a:endParaRPr sz="2800" b="1" dirty="0">
              <a:solidFill>
                <a:srgbClr val="0B2447"/>
              </a:solidFill>
              <a:latin typeface="Playfair Display"/>
            </a:endParaRP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141D639-FD77-C504-C2DB-FF515434D2B8}"/>
              </a:ext>
            </a:extLst>
          </p:cNvPr>
          <p:cNvSpPr/>
          <p:nvPr/>
        </p:nvSpPr>
        <p:spPr>
          <a:xfrm>
            <a:off x="5619750" y="1466850"/>
            <a:ext cx="952500" cy="57150"/>
          </a:xfrm>
          <a:prstGeom prst="rect">
            <a:avLst/>
          </a:prstGeom>
          <a:solidFill>
            <a:srgbClr val="CFB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43AC7A3A-8D3A-7115-AD0C-4944DF1A3B35}"/>
              </a:ext>
            </a:extLst>
          </p:cNvPr>
          <p:cNvSpPr txBox="1"/>
          <p:nvPr/>
        </p:nvSpPr>
        <p:spPr>
          <a:xfrm>
            <a:off x="571500" y="2067163"/>
            <a:ext cx="1091292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99;p14">
            <a:extLst>
              <a:ext uri="{FF2B5EF4-FFF2-40B4-BE49-F238E27FC236}">
                <a16:creationId xmlns:a16="http://schemas.microsoft.com/office/drawing/2014/main" id="{2C80544D-EE8C-157E-5CF0-51976726F014}"/>
              </a:ext>
            </a:extLst>
          </p:cNvPr>
          <p:cNvSpPr txBox="1"/>
          <p:nvPr/>
        </p:nvSpPr>
        <p:spPr>
          <a:xfrm>
            <a:off x="600860" y="4331624"/>
            <a:ext cx="10654969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4A779B1-535F-741A-B832-F99755FB7A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2853"/>
              </p:ext>
            </p:extLst>
          </p:nvPr>
        </p:nvGraphicFramePr>
        <p:xfrm>
          <a:off x="5249089" y="2986519"/>
          <a:ext cx="1693822" cy="43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1A270C-C795-4C01-8EC2-7DE51F2A76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089" y="2986519"/>
                        <a:ext cx="1693822" cy="438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E97BCD1-3099-D17F-13B3-3F9C13354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5426"/>
              </p:ext>
            </p:extLst>
          </p:nvPr>
        </p:nvGraphicFramePr>
        <p:xfrm>
          <a:off x="5392778" y="5062582"/>
          <a:ext cx="1726480" cy="44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920" imgH="203040" progId="Equation.DSMT4">
                  <p:embed/>
                </p:oleObj>
              </mc:Choice>
              <mc:Fallback>
                <p:oleObj name="Equation" r:id="rId3" imgW="79992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AE62D7C-B86B-403B-8B77-B30471745A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78" y="5062582"/>
                        <a:ext cx="1726480" cy="447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7BE845C-5495-F790-E2A3-546B3A5129D6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F7DA1CA7-AD02-99D7-5906-64D6F0AB16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644742" y="628650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5D0E6D0D-5CE6-AE2D-A6EE-93DFED4CF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44" y="164525"/>
            <a:ext cx="595748" cy="5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A218F5-2B4F-88B5-C776-369E030A3C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7592" y="119513"/>
            <a:ext cx="731898" cy="6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9812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809625" y="660609"/>
            <a:ext cx="113514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o-RO" sz="2400" b="1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Titlu Capitol</a:t>
            </a:r>
            <a:endParaRPr lang="ro-RO" sz="1800" dirty="0"/>
          </a:p>
        </p:txBody>
      </p:sp>
      <p:sp>
        <p:nvSpPr>
          <p:cNvPr id="107" name="Google Shape;107;p15"/>
          <p:cNvSpPr/>
          <p:nvPr/>
        </p:nvSpPr>
        <p:spPr>
          <a:xfrm>
            <a:off x="571500" y="571500"/>
            <a:ext cx="76200" cy="533400"/>
          </a:xfrm>
          <a:prstGeom prst="rect">
            <a:avLst/>
          </a:prstGeom>
          <a:solidFill>
            <a:srgbClr val="CFB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9;p14">
            <a:extLst>
              <a:ext uri="{FF2B5EF4-FFF2-40B4-BE49-F238E27FC236}">
                <a16:creationId xmlns:a16="http://schemas.microsoft.com/office/drawing/2014/main" id="{D39046F3-4715-501F-1298-D4223F3C1297}"/>
              </a:ext>
            </a:extLst>
          </p:cNvPr>
          <p:cNvSpPr txBox="1"/>
          <p:nvPr/>
        </p:nvSpPr>
        <p:spPr>
          <a:xfrm>
            <a:off x="571501" y="2067163"/>
            <a:ext cx="381544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8961FCD-C3DD-3734-3551-3BE9C283DC80}"/>
              </a:ext>
            </a:extLst>
          </p:cNvPr>
          <p:cNvSpPr txBox="1"/>
          <p:nvPr/>
        </p:nvSpPr>
        <p:spPr>
          <a:xfrm>
            <a:off x="600861" y="4331624"/>
            <a:ext cx="3636004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ro-RO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248DF-7D24-1A14-1D01-B75D8EBD8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738" r="6664" b="632"/>
          <a:stretch>
            <a:fillRect/>
          </a:stretch>
        </p:blipFill>
        <p:spPr bwMode="auto">
          <a:xfrm>
            <a:off x="5541793" y="4136242"/>
            <a:ext cx="2462675" cy="18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E19E8-E5A8-EA84-470C-1873F79A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5" r="6715"/>
          <a:stretch>
            <a:fillRect/>
          </a:stretch>
        </p:blipFill>
        <p:spPr bwMode="auto">
          <a:xfrm>
            <a:off x="9022953" y="4123615"/>
            <a:ext cx="2447070" cy="18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FF227-369D-E0B2-9058-19933C38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4971" r="7721" b="563"/>
          <a:stretch>
            <a:fillRect/>
          </a:stretch>
        </p:blipFill>
        <p:spPr bwMode="auto">
          <a:xfrm>
            <a:off x="8916638" y="1713575"/>
            <a:ext cx="2421222" cy="18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5371D-055E-AD8F-574F-0E97D2D3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048" r="7622" b="1048"/>
          <a:stretch>
            <a:fillRect/>
          </a:stretch>
        </p:blipFill>
        <p:spPr bwMode="auto">
          <a:xfrm>
            <a:off x="5583246" y="1605279"/>
            <a:ext cx="2421222" cy="198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5C9033-2590-8859-3192-32B962A753B8}"/>
              </a:ext>
            </a:extLst>
          </p:cNvPr>
          <p:cNvSpPr txBox="1"/>
          <p:nvPr/>
        </p:nvSpPr>
        <p:spPr>
          <a:xfrm>
            <a:off x="5946298" y="3607351"/>
            <a:ext cx="19239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i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) </a:t>
            </a:r>
            <a:r>
              <a:rPr lang="ro-RO" sz="1500" i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Variația frecvenței</a:t>
            </a:r>
            <a:endParaRPr lang="en-US" sz="1500" i="1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CE630-9EA0-B586-9CF2-9B95A84CE729}"/>
              </a:ext>
            </a:extLst>
          </p:cNvPr>
          <p:cNvSpPr txBox="1"/>
          <p:nvPr/>
        </p:nvSpPr>
        <p:spPr>
          <a:xfrm>
            <a:off x="9406321" y="3547388"/>
            <a:ext cx="16690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500" i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b</a:t>
            </a:r>
            <a:r>
              <a:rPr lang="en-US" sz="1500" i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) </a:t>
            </a:r>
            <a:r>
              <a:rPr lang="ro-RO" sz="1500" i="1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Variația puterii</a:t>
            </a:r>
            <a:endParaRPr lang="en-US" sz="1500" i="1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EC420-48C8-6C84-ED88-FE30DCBC2A14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3816B30-D817-4B5D-D584-5FA7DAC973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877121" y="634469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DD86137-9DA4-F753-428B-5009A441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44" y="164525"/>
            <a:ext cx="595748" cy="5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C7EE5-6424-63C7-D64D-A4FCBA42268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7592" y="119513"/>
            <a:ext cx="731898" cy="655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98120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809625" y="571500"/>
            <a:ext cx="113514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 </a:t>
            </a:r>
            <a:r>
              <a:rPr lang="ro-RO" sz="2800" b="1" i="0" u="none" strike="noStrike" cap="none" dirty="0">
                <a:solidFill>
                  <a:srgbClr val="0B24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Criterii de evaluare a fiecărei lucrări participante</a:t>
            </a:r>
            <a:endParaRPr sz="2800" dirty="0"/>
          </a:p>
        </p:txBody>
      </p:sp>
      <p:sp>
        <p:nvSpPr>
          <p:cNvPr id="144" name="Google Shape;144;p17"/>
          <p:cNvSpPr/>
          <p:nvPr/>
        </p:nvSpPr>
        <p:spPr>
          <a:xfrm>
            <a:off x="571500" y="571500"/>
            <a:ext cx="76200" cy="533400"/>
          </a:xfrm>
          <a:prstGeom prst="rect">
            <a:avLst/>
          </a:prstGeom>
          <a:solidFill>
            <a:srgbClr val="CFB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09600" y="1670208"/>
            <a:ext cx="11329308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Stilul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prezentare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este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clar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concis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Complexitatea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cercetării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susținute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în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cadrul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Comunicării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(mono/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pluri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interdisciplinară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Profunzimea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analizei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pertinența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concluziilor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Originalitatea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demersului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cercetare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noutatea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aplicabilitatea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acesteia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Claritatea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și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siguranța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răspunsurilor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întrebări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Google Shape;174;p19" descr="image.png">
            <a:extLst>
              <a:ext uri="{FF2B5EF4-FFF2-40B4-BE49-F238E27FC236}">
                <a16:creationId xmlns:a16="http://schemas.microsoft.com/office/drawing/2014/main" id="{C4E4BF3F-C72F-F2E5-6EC2-A43320F864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550" y="3089570"/>
            <a:ext cx="7350580" cy="41964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7;p19">
            <a:extLst>
              <a:ext uri="{FF2B5EF4-FFF2-40B4-BE49-F238E27FC236}">
                <a16:creationId xmlns:a16="http://schemas.microsoft.com/office/drawing/2014/main" id="{7B000CE7-1C79-7F33-2DA2-535CC5063861}"/>
              </a:ext>
            </a:extLst>
          </p:cNvPr>
          <p:cNvSpPr txBox="1"/>
          <p:nvPr/>
        </p:nvSpPr>
        <p:spPr>
          <a:xfrm>
            <a:off x="3931103" y="5536223"/>
            <a:ext cx="4686301" cy="37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Ponderile</a:t>
            </a:r>
            <a:r>
              <a:rPr lang="en-US" sz="1500" b="0" i="1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1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medii</a:t>
            </a:r>
            <a:r>
              <a:rPr lang="en-US" sz="1500" b="0" i="1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500" b="0" i="1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evaluare</a:t>
            </a:r>
            <a:r>
              <a:rPr lang="en-US" sz="1500" b="0" i="1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1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în</a:t>
            </a:r>
            <a:r>
              <a:rPr lang="en-US" sz="1500" b="0" i="1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b="0" i="1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cadrul</a:t>
            </a:r>
            <a:r>
              <a:rPr lang="en-US" sz="1500" b="0" i="1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SCSS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2DE45-26BE-C83A-4843-CC1BABDAB30B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C1E2C-1049-0825-421D-69C3177C2D8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805308" y="6326533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BCB581C-DD97-5E31-DE64-E69D7BCF9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44" y="164525"/>
            <a:ext cx="595748" cy="5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1E60E-A17E-9A93-B035-78A147713B4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7592" y="119513"/>
            <a:ext cx="731898" cy="655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28FC7250-53EA-DF41-ECFB-A270AF0E2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CAFCBE13-1893-86D3-F86F-D9F5E2F32C5A}"/>
              </a:ext>
            </a:extLst>
          </p:cNvPr>
          <p:cNvSpPr txBox="1"/>
          <p:nvPr/>
        </p:nvSpPr>
        <p:spPr>
          <a:xfrm>
            <a:off x="295275" y="571500"/>
            <a:ext cx="116014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o-RO" sz="2800" b="1" dirty="0">
                <a:solidFill>
                  <a:srgbClr val="0B2447"/>
                </a:solidFill>
                <a:latin typeface="Playfair Display"/>
                <a:sym typeface="Playfair Display"/>
              </a:rPr>
              <a:t>Concluzii </a:t>
            </a:r>
            <a:endParaRPr sz="2800" b="1" dirty="0">
              <a:solidFill>
                <a:srgbClr val="0B2447"/>
              </a:solidFill>
              <a:latin typeface="Playfair Display"/>
            </a:endParaRP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630828E3-B1FA-8554-4187-8D1EE1FF3B6D}"/>
              </a:ext>
            </a:extLst>
          </p:cNvPr>
          <p:cNvSpPr/>
          <p:nvPr/>
        </p:nvSpPr>
        <p:spPr>
          <a:xfrm>
            <a:off x="5619750" y="1466850"/>
            <a:ext cx="952500" cy="57150"/>
          </a:xfrm>
          <a:prstGeom prst="rect">
            <a:avLst/>
          </a:prstGeom>
          <a:solidFill>
            <a:srgbClr val="CFB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5CA4A490-3A1E-2DF9-0675-C9F34C094065}"/>
              </a:ext>
            </a:extLst>
          </p:cNvPr>
          <p:cNvSpPr txBox="1"/>
          <p:nvPr/>
        </p:nvSpPr>
        <p:spPr>
          <a:xfrm>
            <a:off x="1001486" y="2067163"/>
            <a:ext cx="10374085" cy="354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sz="1800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endParaRPr lang="en-US" sz="1800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05FD02-7BA7-C2AE-4551-BC00AACDCF2E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38187-E909-FDD0-E4AB-7FDBE067AE0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63125" y="6358736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C53A48A-1CE0-1472-8FB0-2ACF0E3E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44" y="164525"/>
            <a:ext cx="595748" cy="5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071A1-1D75-CBC1-9449-8E010310F2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7592" y="119513"/>
            <a:ext cx="731898" cy="6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B7397A13-EBB2-E0D7-B4EC-EECB4937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>
            <a:extLst>
              <a:ext uri="{FF2B5EF4-FFF2-40B4-BE49-F238E27FC236}">
                <a16:creationId xmlns:a16="http://schemas.microsoft.com/office/drawing/2014/main" id="{DD4D2891-D6A3-0CD7-3C61-601F646ED121}"/>
              </a:ext>
            </a:extLst>
          </p:cNvPr>
          <p:cNvSpPr txBox="1"/>
          <p:nvPr/>
        </p:nvSpPr>
        <p:spPr>
          <a:xfrm>
            <a:off x="295275" y="571500"/>
            <a:ext cx="1160145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o-RO" sz="2800" b="1" dirty="0">
                <a:solidFill>
                  <a:srgbClr val="0B2447"/>
                </a:solidFill>
                <a:latin typeface="Playfair Display"/>
                <a:sym typeface="Playfair Display"/>
              </a:rPr>
              <a:t>Bibliografie</a:t>
            </a:r>
          </a:p>
        </p:txBody>
      </p:sp>
      <p:sp>
        <p:nvSpPr>
          <p:cNvPr id="98" name="Google Shape;98;p14">
            <a:extLst>
              <a:ext uri="{FF2B5EF4-FFF2-40B4-BE49-F238E27FC236}">
                <a16:creationId xmlns:a16="http://schemas.microsoft.com/office/drawing/2014/main" id="{B0BD2951-C592-D2AD-9437-8F4D8F418B0A}"/>
              </a:ext>
            </a:extLst>
          </p:cNvPr>
          <p:cNvSpPr/>
          <p:nvPr/>
        </p:nvSpPr>
        <p:spPr>
          <a:xfrm>
            <a:off x="5619750" y="1466850"/>
            <a:ext cx="952500" cy="57150"/>
          </a:xfrm>
          <a:prstGeom prst="rect">
            <a:avLst/>
          </a:prstGeom>
          <a:solidFill>
            <a:srgbClr val="CFB5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>
            <a:extLst>
              <a:ext uri="{FF2B5EF4-FFF2-40B4-BE49-F238E27FC236}">
                <a16:creationId xmlns:a16="http://schemas.microsoft.com/office/drawing/2014/main" id="{0EE680BC-4CBD-46C7-4AD2-3B1FC9F0B2AC}"/>
              </a:ext>
            </a:extLst>
          </p:cNvPr>
          <p:cNvSpPr txBox="1"/>
          <p:nvPr/>
        </p:nvSpPr>
        <p:spPr>
          <a:xfrm>
            <a:off x="1001486" y="2067163"/>
            <a:ext cx="10374085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[1] 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o-RO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60000"/>
              </a:lnSpc>
            </a:pP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[2] 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o-RO" b="0" i="0" u="none" strike="noStrike" cap="none" dirty="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>
              <a:lnSpc>
                <a:spcPct val="160000"/>
              </a:lnSpc>
            </a:pP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[3] 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0" i="0" u="none" strike="noStrike" cap="none" dirty="0" err="1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Text</a:t>
            </a:r>
            <a:r>
              <a:rPr lang="en-US" b="0" i="0" u="none" strike="noStrike" cap="none" dirty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2B429E-E012-CB78-FE9C-22A1840BE4EB}"/>
              </a:ext>
            </a:extLst>
          </p:cNvPr>
          <p:cNvSpPr txBox="1"/>
          <p:nvPr/>
        </p:nvSpPr>
        <p:spPr>
          <a:xfrm>
            <a:off x="571500" y="6416084"/>
            <a:ext cx="6204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666666"/>
                </a:solidFill>
                <a:latin typeface="Open Sans"/>
                <a:ea typeface="Open Sans"/>
                <a:cs typeface="Open Sans"/>
              </a:rPr>
              <a:t>Sesiunea de Comunicări Științifice Studențești – SCSS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19EE-70F2-834D-C2F8-8B4F20DC13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63125" y="6358736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0F86EE7-2702-C67B-3679-965FD2F49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44" y="164525"/>
            <a:ext cx="595748" cy="5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A37E1B-F4A4-2856-962A-8EDA376F98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7592" y="119513"/>
            <a:ext cx="731898" cy="6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6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552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Playfair Display</vt:lpstr>
      <vt:lpstr>Arial</vt:lpstr>
      <vt:lpstr>Open Sans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Andreea Georgiana IANTOC (11117)</cp:lastModifiedBy>
  <cp:revision>3</cp:revision>
  <dcterms:modified xsi:type="dcterms:W3CDTF">2026-05-13T06:26:44Z</dcterms:modified>
</cp:coreProperties>
</file>